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86" r:id="rId4"/>
    <p:sldId id="282" r:id="rId5"/>
    <p:sldId id="283" r:id="rId6"/>
    <p:sldId id="260" r:id="rId7"/>
    <p:sldId id="266" r:id="rId8"/>
    <p:sldId id="262" r:id="rId9"/>
    <p:sldId id="267" r:id="rId10"/>
    <p:sldId id="280" r:id="rId11"/>
    <p:sldId id="265" r:id="rId12"/>
    <p:sldId id="284" r:id="rId13"/>
    <p:sldId id="285" r:id="rId14"/>
    <p:sldId id="269" r:id="rId15"/>
    <p:sldId id="270" r:id="rId16"/>
    <p:sldId id="272" r:id="rId17"/>
    <p:sldId id="271" r:id="rId18"/>
    <p:sldId id="273" r:id="rId19"/>
    <p:sldId id="278" r:id="rId20"/>
    <p:sldId id="274" r:id="rId21"/>
    <p:sldId id="275" r:id="rId22"/>
    <p:sldId id="279" r:id="rId23"/>
    <p:sldId id="276" r:id="rId24"/>
    <p:sldId id="277" r:id="rId25"/>
    <p:sldId id="288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97F6"/>
    <a:srgbClr val="D7263D"/>
    <a:srgbClr val="FFFFF6"/>
    <a:srgbClr val="FFFF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290" autoAdjust="0"/>
    <p:restoredTop sz="94643"/>
  </p:normalViewPr>
  <p:slideViewPr>
    <p:cSldViewPr snapToGrid="0" snapToObjects="1">
      <p:cViewPr>
        <p:scale>
          <a:sx n="66" d="100"/>
          <a:sy n="66" d="100"/>
        </p:scale>
        <p:origin x="90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9CCD7B-7343-0E4A-A9EF-5CBFD5F6D1ED}" type="datetimeFigureOut">
              <a:t>2017/11/25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EB8891-C135-834C-A305-A5689E6CF8CC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47489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67166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66255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77784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85729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66162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963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57352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70404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01844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63974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2981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AF7DB7-D1A5-F440-8B1E-0D9C2C7940DC}" type="datetimeFigureOut">
              <a:t>2017/11/25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94884-140D-ED47-A9B4-401397AFBD00}" type="slidenum"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78417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tt.cc/ask/over18?from=%2Fbbs%2FGossiping%2FM.1498877137.A.D27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2670"/>
            <a:ext cx="12192001" cy="816333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833120" y="848358"/>
            <a:ext cx="3992880" cy="5247641"/>
          </a:xfrm>
          <a:prstGeom prst="rect">
            <a:avLst/>
          </a:prstGeom>
          <a:noFill/>
          <a:ln w="88900">
            <a:solidFill>
              <a:srgbClr val="FFFF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1361440" y="5413745"/>
            <a:ext cx="2661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spc="600">
                <a:solidFill>
                  <a:srgbClr val="FFFFF6"/>
                </a:solidFill>
                <a:latin typeface="Gen Shin Gothic" charset="-128"/>
                <a:ea typeface="Gen Shin Gothic" charset="-128"/>
                <a:cs typeface="Gen Shin Gothic" charset="-128"/>
              </a:rPr>
              <a:t>交通打鐵隊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2"/>
          <a:srcRect l="34833" t="28904" r="52333" b="21985"/>
          <a:stretch/>
        </p:blipFill>
        <p:spPr>
          <a:xfrm>
            <a:off x="4246880" y="1706880"/>
            <a:ext cx="1564641" cy="4009115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246880" y="1706880"/>
            <a:ext cx="1564641" cy="4009115"/>
          </a:xfrm>
          <a:prstGeom prst="rect">
            <a:avLst/>
          </a:prstGeom>
          <a:solidFill>
            <a:schemeClr val="tx1">
              <a:lumMod val="85000"/>
              <a:lumOff val="15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1219200" y="1897182"/>
            <a:ext cx="42062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600" spc="600">
                <a:solidFill>
                  <a:srgbClr val="FFFFF6"/>
                </a:solidFill>
                <a:latin typeface="Gen Shin Gothic" charset="-128"/>
                <a:ea typeface="Gen Shin Gothic" charset="-128"/>
                <a:cs typeface="Gen Shin Gothic" charset="-128"/>
              </a:rPr>
              <a:t>以台北捷運為鏡</a:t>
            </a:r>
            <a:endParaRPr kumimoji="1" lang="en-US" altLang="zh-TW" sz="3600" spc="600">
              <a:solidFill>
                <a:srgbClr val="FFFFF6"/>
              </a:solidFill>
              <a:latin typeface="Gen Shin Gothic" charset="-128"/>
              <a:ea typeface="Gen Shin Gothic" charset="-128"/>
              <a:cs typeface="Gen Shin Gothic" charset="-128"/>
            </a:endParaRPr>
          </a:p>
          <a:p>
            <a:endParaRPr kumimoji="1" lang="en-US" altLang="zh-TW" sz="1200" spc="600">
              <a:solidFill>
                <a:srgbClr val="FFFFF6"/>
              </a:solidFill>
              <a:latin typeface="Gen Shin Gothic" charset="-128"/>
              <a:ea typeface="Gen Shin Gothic" charset="-128"/>
              <a:cs typeface="Gen Shin Gothic" charset="-128"/>
            </a:endParaRPr>
          </a:p>
          <a:p>
            <a:r>
              <a:rPr kumimoji="1" lang="zh-TW" altLang="en-US" sz="3600" spc="600">
                <a:solidFill>
                  <a:srgbClr val="FFFFF6"/>
                </a:solidFill>
                <a:latin typeface="Gen Shin Gothic" charset="-128"/>
                <a:ea typeface="Gen Shin Gothic" charset="-128"/>
                <a:cs typeface="Gen Shin Gothic" charset="-128"/>
              </a:rPr>
              <a:t>桃園機場捷運</a:t>
            </a:r>
          </a:p>
        </p:txBody>
      </p:sp>
    </p:spTree>
    <p:extLst>
      <p:ext uri="{BB962C8B-B14F-4D97-AF65-F5344CB8AC3E}">
        <p14:creationId xmlns:p14="http://schemas.microsoft.com/office/powerpoint/2010/main" val="699362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5"/>
          <a:stretch/>
        </p:blipFill>
        <p:spPr>
          <a:xfrm>
            <a:off x="124691" y="0"/>
            <a:ext cx="11637817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19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2670"/>
            <a:ext cx="12192001" cy="816333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菱形 6"/>
          <p:cNvSpPr/>
          <p:nvPr/>
        </p:nvSpPr>
        <p:spPr>
          <a:xfrm>
            <a:off x="2470298" y="-196703"/>
            <a:ext cx="7251404" cy="7251404"/>
          </a:xfrm>
          <a:prstGeom prst="diamond">
            <a:avLst/>
          </a:prstGeom>
          <a:solidFill>
            <a:srgbClr val="FFFF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4781550" y="2404087"/>
            <a:ext cx="2628900" cy="1156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TW" altLang="en-US" sz="4000" spc="600">
                <a:latin typeface="Gen Shin Gothic Normal" charset="-128"/>
                <a:ea typeface="Gen Shin Gothic Normal" charset="-128"/>
                <a:cs typeface="Gen Shin Gothic Normal" charset="-128"/>
              </a:rPr>
              <a:t>處理資料</a:t>
            </a:r>
            <a:endParaRPr kumimoji="1" lang="en-US" altLang="zh-TW" sz="4000" spc="600">
              <a:latin typeface="Gen Shin Gothic Normal" charset="-128"/>
              <a:ea typeface="Gen Shin Gothic Normal" charset="-128"/>
              <a:cs typeface="Gen Shin Gothic Normal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1508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4595257" y="967533"/>
            <a:ext cx="30014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TW" altLang="en-US" sz="4400" spc="600">
                <a:latin typeface="Gen Shin Gothic Normal" charset="-128"/>
                <a:ea typeface="Gen Shin Gothic Normal" charset="-128"/>
                <a:cs typeface="Gen Shin Gothic Normal" charset="-128"/>
              </a:rPr>
              <a:t>處理資料</a:t>
            </a:r>
            <a:endParaRPr kumimoji="1" lang="en-US" altLang="zh-TW" sz="4400" spc="600">
              <a:latin typeface="Gen Shin Gothic Normal" charset="-128"/>
              <a:ea typeface="Gen Shin Gothic Normal" charset="-128"/>
              <a:cs typeface="Gen Shin Gothic Normal" charset="-128"/>
            </a:endParaRPr>
          </a:p>
        </p:txBody>
      </p:sp>
      <p:cxnSp>
        <p:nvCxnSpPr>
          <p:cNvPr id="7" name="直線接點 6"/>
          <p:cNvCxnSpPr>
            <a:endCxn id="4" idx="2"/>
          </p:cNvCxnSpPr>
          <p:nvPr/>
        </p:nvCxnSpPr>
        <p:spPr>
          <a:xfrm>
            <a:off x="6095999" y="4208672"/>
            <a:ext cx="1" cy="2649328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甜甜圈 9"/>
          <p:cNvSpPr/>
          <p:nvPr/>
        </p:nvSpPr>
        <p:spPr>
          <a:xfrm>
            <a:off x="5915246" y="3788932"/>
            <a:ext cx="361506" cy="361506"/>
          </a:xfrm>
          <a:prstGeom prst="donu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2151322" y="4421322"/>
            <a:ext cx="34662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kumimoji="1" lang="zh-TW" altLang="en-US" sz="2400" spc="300">
                <a:latin typeface="Gen Shin Gothic Normal" charset="-128"/>
                <a:ea typeface="Gen Shin Gothic Normal" charset="-128"/>
                <a:cs typeface="Gen Shin Gothic Normal" charset="-128"/>
              </a:rPr>
              <a:t>分析旅次模式</a:t>
            </a:r>
            <a:endParaRPr kumimoji="1" lang="en-US" altLang="zh-TW" sz="2400" spc="300"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 algn="r">
              <a:lnSpc>
                <a:spcPct val="150000"/>
              </a:lnSpc>
            </a:pPr>
            <a:r>
              <a:rPr kumimoji="1" lang="zh-TW" altLang="en-US" spc="300">
                <a:latin typeface="Gen Shin Gothic Normal" charset="-128"/>
                <a:ea typeface="Gen Shin Gothic Normal" charset="-128"/>
                <a:cs typeface="Gen Shin Gothic Normal" charset="-128"/>
              </a:rPr>
              <a:t>了解一週間捷運旅次的差異</a:t>
            </a:r>
            <a:endParaRPr kumimoji="1" lang="en-US" altLang="zh-TW" spc="300"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 algn="r">
              <a:lnSpc>
                <a:spcPct val="150000"/>
              </a:lnSpc>
            </a:pPr>
            <a:r>
              <a:rPr kumimoji="1" lang="en-US" altLang="zh-TW" spc="300">
                <a:latin typeface="Gen Shin Gothic Normal" charset="-128"/>
                <a:ea typeface="Gen Shin Gothic Normal" charset="-128"/>
                <a:cs typeface="Gen Shin Gothic Normal" charset="-128"/>
              </a:rPr>
              <a:t>EX:</a:t>
            </a:r>
            <a:r>
              <a:rPr kumimoji="1" lang="zh-TW" altLang="en-US" spc="300">
                <a:latin typeface="Gen Shin Gothic Normal" charset="-128"/>
                <a:ea typeface="Gen Shin Gothic Normal" charset="-128"/>
                <a:cs typeface="Gen Shin Gothic Normal" charset="-128"/>
              </a:rPr>
              <a:t>是以通勤、休閒旅次？</a:t>
            </a:r>
            <a:endParaRPr kumimoji="1" lang="en-US" altLang="zh-TW" spc="300">
              <a:latin typeface="Gen Shin Gothic Normal" charset="-128"/>
              <a:ea typeface="Gen Shin Gothic Normal" charset="-128"/>
              <a:cs typeface="Gen Shin Gothic Normal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5938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5" name="直線接點 4"/>
          <p:cNvCxnSpPr/>
          <p:nvPr/>
        </p:nvCxnSpPr>
        <p:spPr>
          <a:xfrm>
            <a:off x="6095999" y="0"/>
            <a:ext cx="0" cy="2339163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甜甜圈 6"/>
          <p:cNvSpPr/>
          <p:nvPr/>
        </p:nvSpPr>
        <p:spPr>
          <a:xfrm>
            <a:off x="5915246" y="2385435"/>
            <a:ext cx="361506" cy="361506"/>
          </a:xfrm>
          <a:prstGeom prst="donu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cxnSp>
        <p:nvCxnSpPr>
          <p:cNvPr id="8" name="直線接點 7"/>
          <p:cNvCxnSpPr/>
          <p:nvPr/>
        </p:nvCxnSpPr>
        <p:spPr>
          <a:xfrm>
            <a:off x="6095999" y="2789471"/>
            <a:ext cx="0" cy="1548613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甜甜圈 9"/>
          <p:cNvSpPr/>
          <p:nvPr/>
        </p:nvSpPr>
        <p:spPr>
          <a:xfrm>
            <a:off x="5915246" y="4409363"/>
            <a:ext cx="361506" cy="361506"/>
          </a:xfrm>
          <a:prstGeom prst="donu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cxnSp>
        <p:nvCxnSpPr>
          <p:cNvPr id="11" name="直線接點 10"/>
          <p:cNvCxnSpPr/>
          <p:nvPr/>
        </p:nvCxnSpPr>
        <p:spPr>
          <a:xfrm>
            <a:off x="6095999" y="4805915"/>
            <a:ext cx="0" cy="219600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>
            <a:off x="6659522" y="1721199"/>
            <a:ext cx="38667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TW" sz="2400" spc="300">
                <a:latin typeface="Gen Shin Gothic Normal" charset="-128"/>
                <a:ea typeface="Gen Shin Gothic Normal" charset="-128"/>
                <a:cs typeface="Gen Shin Gothic Normal" charset="-128"/>
              </a:rPr>
              <a:t>Kmeans </a:t>
            </a:r>
            <a:r>
              <a:rPr kumimoji="1" lang="zh-TW" altLang="en-US" sz="2400" spc="300">
                <a:latin typeface="Gen Shin Gothic Normal" charset="-128"/>
                <a:ea typeface="Gen Shin Gothic Normal" charset="-128"/>
                <a:cs typeface="Gen Shin Gothic Normal" charset="-128"/>
              </a:rPr>
              <a:t>機器學習模型</a:t>
            </a:r>
            <a:endParaRPr kumimoji="1" lang="en-US" altLang="zh-TW" sz="2400" spc="300"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>
              <a:lnSpc>
                <a:spcPct val="150000"/>
              </a:lnSpc>
            </a:pPr>
            <a:r>
              <a:rPr kumimoji="1" lang="zh-TW" altLang="en-US" spc="300">
                <a:latin typeface="Gen Shin Gothic Normal" charset="-128"/>
                <a:ea typeface="Gen Shin Gothic Normal" charset="-128"/>
                <a:cs typeface="Gen Shin Gothic Normal" charset="-128"/>
              </a:rPr>
              <a:t>比對出台北捷運中</a:t>
            </a:r>
            <a:endParaRPr kumimoji="1" lang="en-US" altLang="zh-TW" spc="300"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>
              <a:lnSpc>
                <a:spcPct val="150000"/>
              </a:lnSpc>
            </a:pPr>
            <a:r>
              <a:rPr kumimoji="1" lang="zh-TW" altLang="en-US" spc="300">
                <a:latin typeface="Gen Shin Gothic Normal" charset="-128"/>
                <a:ea typeface="Gen Shin Gothic Normal" charset="-128"/>
                <a:cs typeface="Gen Shin Gothic Normal" charset="-128"/>
              </a:rPr>
              <a:t>最接近桃園機場捷運的站點</a:t>
            </a:r>
            <a:endParaRPr kumimoji="1" lang="en-US" altLang="zh-TW" spc="300">
              <a:latin typeface="Gen Shin Gothic Normal" charset="-128"/>
              <a:ea typeface="Gen Shin Gothic Normal" charset="-128"/>
              <a:cs typeface="Gen Shin Gothic Normal" charset="-128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531629" y="3819555"/>
            <a:ext cx="50433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kumimoji="1" lang="zh-TW" altLang="en-US" sz="2400" spc="300">
                <a:latin typeface="Gen Shin Gothic Normal" charset="-128"/>
                <a:ea typeface="Gen Shin Gothic Normal" charset="-128"/>
                <a:cs typeface="Gen Shin Gothic Normal" charset="-128"/>
              </a:rPr>
              <a:t>計算桃捷運量來源分配</a:t>
            </a:r>
          </a:p>
          <a:p>
            <a:pPr algn="r">
              <a:lnSpc>
                <a:spcPct val="150000"/>
              </a:lnSpc>
            </a:pPr>
            <a:r>
              <a:rPr kumimoji="1" lang="zh-TW" altLang="en-US" spc="300">
                <a:latin typeface="Gen Shin Gothic Normal" charset="-128"/>
                <a:ea typeface="Gen Shin Gothic Normal" charset="-128"/>
                <a:cs typeface="Gen Shin Gothic Normal" charset="-128"/>
              </a:rPr>
              <a:t>透過</a:t>
            </a:r>
            <a:r>
              <a:rPr kumimoji="1" lang="en-US" altLang="zh-TW" spc="300">
                <a:latin typeface="Gen Shin Gothic Normal" charset="-128"/>
                <a:ea typeface="Gen Shin Gothic Normal" charset="-128"/>
                <a:cs typeface="Gen Shin Gothic Normal" charset="-128"/>
              </a:rPr>
              <a:t>R</a:t>
            </a:r>
            <a:r>
              <a:rPr kumimoji="1" lang="zh-TW" altLang="en-US" spc="300">
                <a:latin typeface="Gen Shin Gothic Normal" charset="-128"/>
                <a:ea typeface="Gen Shin Gothic Normal" charset="-128"/>
                <a:cs typeface="Gen Shin Gothic Normal" charset="-128"/>
              </a:rPr>
              <a:t>係數與</a:t>
            </a:r>
            <a:r>
              <a:rPr kumimoji="1" lang="en-US" altLang="zh-TW" spc="300">
                <a:latin typeface="Gen Shin Gothic Normal" charset="-128"/>
                <a:ea typeface="Gen Shin Gothic Normal" charset="-128"/>
                <a:cs typeface="Gen Shin Gothic Normal" charset="-128"/>
              </a:rPr>
              <a:t>p-Value</a:t>
            </a:r>
            <a:r>
              <a:rPr kumimoji="1" lang="zh-TW" altLang="en-US" spc="300">
                <a:latin typeface="Gen Shin Gothic Normal" charset="-128"/>
                <a:ea typeface="Gen Shin Gothic Normal" charset="-128"/>
                <a:cs typeface="Gen Shin Gothic Normal" charset="-128"/>
              </a:rPr>
              <a:t>了解桃捷運量</a:t>
            </a:r>
            <a:endParaRPr kumimoji="1" lang="en-US" altLang="zh-TW" spc="300"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 algn="r">
              <a:lnSpc>
                <a:spcPct val="150000"/>
              </a:lnSpc>
            </a:pPr>
            <a:r>
              <a:rPr kumimoji="1" lang="zh-TW" altLang="en-US" spc="300">
                <a:latin typeface="Gen Shin Gothic Normal" charset="-128"/>
                <a:ea typeface="Gen Shin Gothic Normal" charset="-128"/>
                <a:cs typeface="Gen Shin Gothic Normal" charset="-128"/>
              </a:rPr>
              <a:t>與機場入境人數和台北車站運量間的關係</a:t>
            </a:r>
            <a:endParaRPr kumimoji="1" lang="en-US" altLang="zh-TW" spc="300">
              <a:latin typeface="Gen Shin Gothic Normal" charset="-128"/>
              <a:ea typeface="Gen Shin Gothic Normal" charset="-128"/>
              <a:cs typeface="Gen Shin Gothic Normal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4946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869" y="204119"/>
            <a:ext cx="9728158" cy="648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107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007" y="308168"/>
            <a:ext cx="9088477" cy="605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068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185" y="0"/>
            <a:ext cx="10016917" cy="667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59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226" y="410941"/>
            <a:ext cx="8727530" cy="5818352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5112328" y="41094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機場入境人數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2775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647" y="-206542"/>
            <a:ext cx="7414437" cy="706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89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2670"/>
            <a:ext cx="12192001" cy="816333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菱形 6"/>
          <p:cNvSpPr/>
          <p:nvPr/>
        </p:nvSpPr>
        <p:spPr>
          <a:xfrm>
            <a:off x="2470298" y="-196703"/>
            <a:ext cx="7251404" cy="7251404"/>
          </a:xfrm>
          <a:prstGeom prst="diamond">
            <a:avLst/>
          </a:prstGeom>
          <a:solidFill>
            <a:srgbClr val="FFFF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4781550" y="2767279"/>
            <a:ext cx="2628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TW" altLang="en-US" sz="40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訓練</a:t>
            </a:r>
            <a:r>
              <a:rPr kumimoji="1" lang="zh-TW" altLang="en-US" sz="4000" spc="600" dirty="0">
                <a:latin typeface="Gen Shin Gothic Normal" charset="-128"/>
                <a:ea typeface="Gen Shin Gothic Normal" charset="-128"/>
                <a:cs typeface="Gen Shin Gothic Normal" charset="-128"/>
              </a:rPr>
              <a:t>模型</a:t>
            </a:r>
            <a:endParaRPr kumimoji="1" lang="en-US" altLang="zh-TW" sz="4000" spc="600" dirty="0">
              <a:latin typeface="Gen Shin Gothic Normal" charset="-128"/>
              <a:ea typeface="Gen Shin Gothic Normal" charset="-128"/>
              <a:cs typeface="Gen Shin Gothic Normal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23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901109" y="-1786732"/>
            <a:ext cx="10515600" cy="1325563"/>
          </a:xfrm>
        </p:spPr>
        <p:txBody>
          <a:bodyPr/>
          <a:lstStyle/>
          <a:p>
            <a:r>
              <a:rPr kumimoji="1" lang="zh-TW" altLang="en-US"/>
              <a:t>大綱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-5789428" y="1990500"/>
            <a:ext cx="10515600" cy="4351338"/>
          </a:xfrm>
        </p:spPr>
        <p:txBody>
          <a:bodyPr/>
          <a:lstStyle/>
          <a:p>
            <a:r>
              <a:rPr kumimoji="1" lang="zh-TW" altLang="en-US"/>
              <a:t>簡介</a:t>
            </a:r>
            <a:endParaRPr kumimoji="1" lang="en-US" altLang="zh-TW"/>
          </a:p>
          <a:p>
            <a:r>
              <a:rPr kumimoji="1" lang="zh-TW" altLang="en-US"/>
              <a:t>發現問題</a:t>
            </a:r>
            <a:endParaRPr kumimoji="1" lang="en-US" altLang="zh-TW"/>
          </a:p>
          <a:p>
            <a:r>
              <a:rPr kumimoji="1" lang="zh-TW" altLang="en-US"/>
              <a:t>資料分析</a:t>
            </a:r>
            <a:endParaRPr kumimoji="1" lang="en-US" altLang="zh-TW"/>
          </a:p>
          <a:p>
            <a:r>
              <a:rPr kumimoji="1" lang="zh-TW" altLang="en-US"/>
              <a:t>結論</a:t>
            </a: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5406332" y="636019"/>
            <a:ext cx="1379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3600" spc="600">
                <a:solidFill>
                  <a:schemeClr val="tx1">
                    <a:lumMod val="85000"/>
                    <a:lumOff val="15000"/>
                  </a:schemeClr>
                </a:solidFill>
                <a:latin typeface="Gen Shin Gothic Normal" charset="-128"/>
                <a:ea typeface="Gen Shin Gothic Normal" charset="-128"/>
                <a:cs typeface="Gen Shin Gothic Normal" charset="-128"/>
              </a:rPr>
              <a:t>大綱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13484742" y="5976913"/>
            <a:ext cx="431681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800">
                <a:latin typeface="Gen Shin Gothic Light" charset="-128"/>
                <a:ea typeface="Gen Shin Gothic Light" charset="-128"/>
                <a:cs typeface="Gen Shin Gothic Light" charset="-128"/>
              </a:rPr>
              <a:t>處理動機</a:t>
            </a:r>
            <a:endParaRPr kumimoji="1" lang="en-US" altLang="zh-TW" sz="2800">
              <a:latin typeface="Gen Shin Gothic Light" charset="-128"/>
              <a:ea typeface="Gen Shin Gothic Light" charset="-128"/>
              <a:cs typeface="Gen Shin Gothic Light" charset="-128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800">
                <a:latin typeface="Gen Shin Gothic Light" charset="-128"/>
                <a:ea typeface="Gen Shin Gothic Light" charset="-128"/>
                <a:cs typeface="Gen Shin Gothic Light" charset="-128"/>
              </a:rPr>
              <a:t>引用資料</a:t>
            </a:r>
            <a:endParaRPr kumimoji="1" lang="en-US" altLang="zh-TW" sz="2800">
              <a:latin typeface="Gen Shin Gothic Light" charset="-128"/>
              <a:ea typeface="Gen Shin Gothic Light" charset="-128"/>
              <a:cs typeface="Gen Shin Gothic Light" charset="-128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800">
                <a:latin typeface="Gen Shin Gothic Light" charset="-128"/>
                <a:ea typeface="Gen Shin Gothic Light" charset="-128"/>
                <a:cs typeface="Gen Shin Gothic Light" charset="-128"/>
              </a:rPr>
              <a:t>處理數據</a:t>
            </a:r>
            <a:endParaRPr kumimoji="1" lang="en-US" altLang="zh-TW" sz="2800">
              <a:latin typeface="Gen Shin Gothic Light" charset="-128"/>
              <a:ea typeface="Gen Shin Gothic Light" charset="-128"/>
              <a:cs typeface="Gen Shin Gothic Light" charset="-128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800">
                <a:latin typeface="Gen Shin Gothic Light" charset="-128"/>
                <a:ea typeface="Gen Shin Gothic Light" charset="-128"/>
                <a:cs typeface="Gen Shin Gothic Light" charset="-128"/>
              </a:rPr>
              <a:t>研究結果</a:t>
            </a:r>
            <a:endParaRPr kumimoji="1" lang="en-US" altLang="zh-TW" sz="2800">
              <a:latin typeface="Gen Shin Gothic Light" charset="-128"/>
              <a:ea typeface="Gen Shin Gothic Light" charset="-128"/>
              <a:cs typeface="Gen Shin Gothic Light" charset="-128"/>
            </a:endParaRPr>
          </a:p>
        </p:txBody>
      </p:sp>
      <p:sp>
        <p:nvSpPr>
          <p:cNvPr id="5" name="菱形 4"/>
          <p:cNvSpPr/>
          <p:nvPr/>
        </p:nvSpPr>
        <p:spPr>
          <a:xfrm>
            <a:off x="1573619" y="2631560"/>
            <a:ext cx="1594883" cy="1594883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菱形 11"/>
          <p:cNvSpPr/>
          <p:nvPr/>
        </p:nvSpPr>
        <p:spPr>
          <a:xfrm>
            <a:off x="4079117" y="2631558"/>
            <a:ext cx="1594883" cy="1594883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菱形 12"/>
          <p:cNvSpPr/>
          <p:nvPr/>
        </p:nvSpPr>
        <p:spPr>
          <a:xfrm>
            <a:off x="6584615" y="2631558"/>
            <a:ext cx="1594883" cy="1594883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菱形 13"/>
          <p:cNvSpPr/>
          <p:nvPr/>
        </p:nvSpPr>
        <p:spPr>
          <a:xfrm>
            <a:off x="9090113" y="2631558"/>
            <a:ext cx="1594883" cy="1594883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2174075" y="3136611"/>
            <a:ext cx="3514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200">
                <a:solidFill>
                  <a:srgbClr val="FFFFF6"/>
                </a:solidFill>
                <a:latin typeface="Gen Shin Gothic Normal" charset="-128"/>
                <a:ea typeface="Gen Shin Gothic Normal" charset="-128"/>
                <a:cs typeface="Gen Shin Gothic Normal" charset="-128"/>
              </a:rPr>
              <a:t>1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4685594" y="3136611"/>
            <a:ext cx="3514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200">
                <a:solidFill>
                  <a:srgbClr val="FFFFF6"/>
                </a:solidFill>
                <a:latin typeface="Gen Shin Gothic Normal" charset="-128"/>
                <a:ea typeface="Gen Shin Gothic Normal" charset="-128"/>
                <a:cs typeface="Gen Shin Gothic Normal" charset="-128"/>
              </a:rPr>
              <a:t>2</a:t>
            </a:r>
          </a:p>
        </p:txBody>
      </p:sp>
      <p:sp>
        <p:nvSpPr>
          <p:cNvPr id="16" name="文字方塊 15"/>
          <p:cNvSpPr txBox="1"/>
          <p:nvPr/>
        </p:nvSpPr>
        <p:spPr>
          <a:xfrm>
            <a:off x="7206336" y="3136611"/>
            <a:ext cx="3514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200">
                <a:solidFill>
                  <a:srgbClr val="FFFFF6"/>
                </a:solidFill>
                <a:latin typeface="Gen Shin Gothic Normal" charset="-128"/>
                <a:ea typeface="Gen Shin Gothic Normal" charset="-128"/>
                <a:cs typeface="Gen Shin Gothic Normal" charset="-128"/>
              </a:rPr>
              <a:t>3</a:t>
            </a:r>
          </a:p>
        </p:txBody>
      </p:sp>
      <p:sp>
        <p:nvSpPr>
          <p:cNvPr id="17" name="文字方塊 16"/>
          <p:cNvSpPr txBox="1"/>
          <p:nvPr/>
        </p:nvSpPr>
        <p:spPr>
          <a:xfrm>
            <a:off x="9669304" y="3136610"/>
            <a:ext cx="3514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200">
                <a:solidFill>
                  <a:srgbClr val="FFFFF6"/>
                </a:solidFill>
                <a:latin typeface="Gen Shin Gothic Normal" charset="-128"/>
                <a:ea typeface="Gen Shin Gothic Normal" charset="-128"/>
                <a:cs typeface="Gen Shin Gothic Normal" charset="-128"/>
              </a:rPr>
              <a:t>4</a:t>
            </a:r>
          </a:p>
        </p:txBody>
      </p:sp>
      <p:sp>
        <p:nvSpPr>
          <p:cNvPr id="18" name="文字方塊 17"/>
          <p:cNvSpPr txBox="1"/>
          <p:nvPr/>
        </p:nvSpPr>
        <p:spPr>
          <a:xfrm>
            <a:off x="1456658" y="4446538"/>
            <a:ext cx="20520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800" spc="600">
                <a:latin typeface="Gen Shin Gothic Light" charset="-128"/>
                <a:ea typeface="Gen Shin Gothic Light" charset="-128"/>
                <a:cs typeface="Gen Shin Gothic Light" charset="-128"/>
              </a:rPr>
              <a:t>發想動機</a:t>
            </a:r>
            <a:endParaRPr kumimoji="1" lang="en-US" altLang="zh-TW" sz="2800" spc="600">
              <a:latin typeface="Gen Shin Gothic Light" charset="-128"/>
              <a:ea typeface="Gen Shin Gothic Light" charset="-128"/>
              <a:cs typeface="Gen Shin Gothic Light" charset="-128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3961885" y="4446538"/>
            <a:ext cx="20520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800" spc="600">
                <a:latin typeface="Gen Shin Gothic Light" charset="-128"/>
                <a:ea typeface="Gen Shin Gothic Light" charset="-128"/>
                <a:cs typeface="Gen Shin Gothic Light" charset="-128"/>
              </a:rPr>
              <a:t>引用資料</a:t>
            </a:r>
            <a:endParaRPr kumimoji="1" lang="en-US" altLang="zh-TW" sz="2800" spc="600">
              <a:latin typeface="Gen Shin Gothic Light" charset="-128"/>
              <a:ea typeface="Gen Shin Gothic Light" charset="-128"/>
              <a:cs typeface="Gen Shin Gothic Light" charset="-128"/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6483602" y="4446538"/>
            <a:ext cx="2052085" cy="83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800" spc="600">
                <a:latin typeface="Gen Shin Gothic Light" charset="-128"/>
                <a:ea typeface="Gen Shin Gothic Light" charset="-128"/>
                <a:cs typeface="Gen Shin Gothic Light" charset="-128"/>
              </a:rPr>
              <a:t>處理數據</a:t>
            </a:r>
            <a:endParaRPr kumimoji="1" lang="en-US" altLang="zh-TW" sz="2800" spc="600">
              <a:latin typeface="Gen Shin Gothic Light" charset="-128"/>
              <a:ea typeface="Gen Shin Gothic Light" charset="-128"/>
              <a:cs typeface="Gen Shin Gothic Light" charset="-128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8967836" y="4446537"/>
            <a:ext cx="2052085" cy="83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800" spc="600">
                <a:latin typeface="Gen Shin Gothic Light" charset="-128"/>
                <a:ea typeface="Gen Shin Gothic Light" charset="-128"/>
                <a:cs typeface="Gen Shin Gothic Light" charset="-128"/>
              </a:rPr>
              <a:t>研究結果</a:t>
            </a:r>
            <a:endParaRPr kumimoji="1" lang="en-US" altLang="zh-TW" sz="2800" spc="600">
              <a:latin typeface="Gen Shin Gothic Light" charset="-128"/>
              <a:ea typeface="Gen Shin Gothic Light" charset="-128"/>
              <a:cs typeface="Gen Shin Gothic Light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4041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634" y="0"/>
            <a:ext cx="7453177" cy="733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032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652" y="0"/>
            <a:ext cx="5630779" cy="3753852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168" y="0"/>
            <a:ext cx="5535778" cy="369051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283" y="3424990"/>
            <a:ext cx="5149516" cy="343301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799" y="3424990"/>
            <a:ext cx="5149516" cy="343301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92" y="-130491"/>
            <a:ext cx="10482738" cy="698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03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2670"/>
            <a:ext cx="12192001" cy="816333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菱形 6"/>
          <p:cNvSpPr/>
          <p:nvPr/>
        </p:nvSpPr>
        <p:spPr>
          <a:xfrm>
            <a:off x="2470298" y="-196703"/>
            <a:ext cx="7251404" cy="7251404"/>
          </a:xfrm>
          <a:prstGeom prst="diamond">
            <a:avLst/>
          </a:prstGeom>
          <a:solidFill>
            <a:srgbClr val="FFFF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4781550" y="2767279"/>
            <a:ext cx="2628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TW" altLang="en-US" sz="40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研究</a:t>
            </a:r>
            <a:r>
              <a:rPr kumimoji="1" lang="zh-TW" altLang="en-US" sz="4000" spc="600" dirty="0">
                <a:latin typeface="Gen Shin Gothic Normal" charset="-128"/>
                <a:ea typeface="Gen Shin Gothic Normal" charset="-128"/>
                <a:cs typeface="Gen Shin Gothic Normal" charset="-128"/>
              </a:rPr>
              <a:t>結果</a:t>
            </a:r>
            <a:endParaRPr kumimoji="1" lang="en-US" altLang="zh-TW" sz="4000" spc="600" dirty="0">
              <a:latin typeface="Gen Shin Gothic Normal" charset="-128"/>
              <a:ea typeface="Gen Shin Gothic Normal" charset="-128"/>
              <a:cs typeface="Gen Shin Gothic Normal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5030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11"/>
          <a:stretch/>
        </p:blipFill>
        <p:spPr>
          <a:xfrm>
            <a:off x="2624990" y="592094"/>
            <a:ext cx="2259249" cy="5648013"/>
          </a:xfrm>
          <a:prstGeom prst="rect">
            <a:avLst/>
          </a:prstGeom>
          <a:ln>
            <a:noFill/>
          </a:ln>
        </p:spPr>
      </p:pic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83"/>
          <a:stretch/>
        </p:blipFill>
        <p:spPr>
          <a:xfrm>
            <a:off x="4873995" y="592176"/>
            <a:ext cx="4163743" cy="5648013"/>
          </a:xfrm>
          <a:prstGeom prst="rect">
            <a:avLst/>
          </a:prstGeom>
          <a:ln>
            <a:noFill/>
          </a:ln>
        </p:spPr>
      </p:pic>
      <p:sp>
        <p:nvSpPr>
          <p:cNvPr id="4" name="圓角矩形 3"/>
          <p:cNvSpPr/>
          <p:nvPr/>
        </p:nvSpPr>
        <p:spPr>
          <a:xfrm>
            <a:off x="2030287" y="982270"/>
            <a:ext cx="3721994" cy="1378039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淡水老街</a:t>
            </a:r>
            <a:endParaRPr lang="zh-TW" alt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圓角矩形 4"/>
          <p:cNvSpPr/>
          <p:nvPr/>
        </p:nvSpPr>
        <p:spPr>
          <a:xfrm>
            <a:off x="6188274" y="982270"/>
            <a:ext cx="3721994" cy="1378039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台灣大學</a:t>
            </a:r>
            <a:endParaRPr lang="zh-TW" alt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8318105" y="2814251"/>
            <a:ext cx="3721994" cy="1378039"/>
          </a:xfrm>
          <a:prstGeom prst="round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京站廣場</a:t>
            </a:r>
            <a:endParaRPr lang="zh-TW" alt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圓角矩形 6"/>
          <p:cNvSpPr/>
          <p:nvPr/>
        </p:nvSpPr>
        <p:spPr>
          <a:xfrm>
            <a:off x="217713" y="2776970"/>
            <a:ext cx="3721994" cy="1378039"/>
          </a:xfrm>
          <a:prstGeom prst="round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西門</a:t>
            </a:r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町</a:t>
            </a:r>
          </a:p>
        </p:txBody>
      </p:sp>
      <p:sp>
        <p:nvSpPr>
          <p:cNvPr id="8" name="圓角矩形 7"/>
          <p:cNvSpPr/>
          <p:nvPr/>
        </p:nvSpPr>
        <p:spPr>
          <a:xfrm>
            <a:off x="4267909" y="2782600"/>
            <a:ext cx="3721994" cy="1378039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台北</a:t>
            </a:r>
            <a:r>
              <a:rPr lang="en-US" altLang="zh-TW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101</a:t>
            </a:r>
            <a:endParaRPr lang="zh-TW" alt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6188274" y="4544921"/>
            <a:ext cx="3721994" cy="1378039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世貿</a:t>
            </a:r>
            <a:endParaRPr lang="zh-TW" alt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2030287" y="4555714"/>
            <a:ext cx="3721994" cy="1378039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森林公園</a:t>
            </a:r>
            <a:endParaRPr lang="zh-TW" alt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5437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501" y="1202780"/>
            <a:ext cx="5640085" cy="4471419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126" y="-772858"/>
            <a:ext cx="7577508" cy="748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982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2670"/>
            <a:ext cx="12192001" cy="816333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菱形 6"/>
          <p:cNvSpPr/>
          <p:nvPr/>
        </p:nvSpPr>
        <p:spPr>
          <a:xfrm>
            <a:off x="2470298" y="-196703"/>
            <a:ext cx="7251404" cy="7251404"/>
          </a:xfrm>
          <a:prstGeom prst="diamond">
            <a:avLst/>
          </a:prstGeom>
          <a:solidFill>
            <a:srgbClr val="FFFF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929289" y="2146655"/>
            <a:ext cx="663061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en-US" altLang="zh-TW" sz="16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1.</a:t>
            </a:r>
            <a:r>
              <a:rPr kumimoji="1" lang="zh-TW" altLang="en-US" sz="16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運量提</a:t>
            </a:r>
            <a:r>
              <a:rPr kumimoji="1" lang="zh-TW" altLang="en-US" sz="1600" spc="600" dirty="0">
                <a:latin typeface="Gen Shin Gothic Normal" charset="-128"/>
                <a:ea typeface="Gen Shin Gothic Normal" charset="-128"/>
                <a:cs typeface="Gen Shin Gothic Normal" charset="-128"/>
              </a:rPr>
              <a:t>升</a:t>
            </a:r>
            <a:r>
              <a:rPr kumimoji="1" lang="zh-TW" altLang="en-US" sz="16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不會帶動房價</a:t>
            </a:r>
            <a:endParaRPr kumimoji="1" lang="en-US" altLang="zh-TW" sz="1600" spc="600" dirty="0" smtClean="0"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16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  可借鏡北捷類似站點以</a:t>
            </a:r>
            <a:r>
              <a:rPr kumimoji="1" lang="zh-TW" altLang="en-US" sz="16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發展觀光</a:t>
            </a:r>
            <a:endParaRPr kumimoji="1" lang="en-US" altLang="zh-TW" sz="1600" spc="600" dirty="0" smtClean="0"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>
              <a:lnSpc>
                <a:spcPct val="200000"/>
              </a:lnSpc>
            </a:pPr>
            <a:r>
              <a:rPr kumimoji="1" lang="en-US" altLang="zh-TW" sz="16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2.</a:t>
            </a:r>
            <a:r>
              <a:rPr kumimoji="1" lang="zh-TW" altLang="en-US" sz="16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可以透過商業建設改善冷門站點運量</a:t>
            </a:r>
            <a:endParaRPr kumimoji="1" lang="en-US" altLang="zh-TW" sz="1600" spc="600" dirty="0" smtClean="0"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>
              <a:lnSpc>
                <a:spcPct val="200000"/>
              </a:lnSpc>
            </a:pPr>
            <a:r>
              <a:rPr kumimoji="1" lang="en-US" altLang="zh-TW" sz="16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3.</a:t>
            </a:r>
            <a:r>
              <a:rPr kumimoji="1" lang="zh-TW" altLang="en-US" sz="16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北捷以平日通勤為主</a:t>
            </a:r>
            <a:endParaRPr kumimoji="1" lang="en-US" altLang="zh-TW" sz="1600" spc="600" dirty="0" smtClean="0"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1600" spc="600" dirty="0" smtClean="0">
                <a:latin typeface="Gen Shin Gothic Normal" charset="-128"/>
                <a:ea typeface="Gen Shin Gothic Normal" charset="-128"/>
                <a:cs typeface="Gen Shin Gothic Normal" charset="-128"/>
              </a:rPr>
              <a:t>  桃捷以休閒旅次為主</a:t>
            </a:r>
            <a:endParaRPr kumimoji="1" lang="en-US" altLang="zh-TW" sz="2000" spc="600" dirty="0">
              <a:latin typeface="Gen Shin Gothic Normal" charset="-128"/>
              <a:ea typeface="Gen Shin Gothic Normal" charset="-128"/>
              <a:cs typeface="Gen Shin Gothic Normal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3326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桃園人 完全不知道機捷是為了</a:t>
            </a:r>
            <a:r>
              <a:rPr lang="zh-TW" altLang="en-US" dirty="0" smtClean="0"/>
              <a:t>誰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10648950" cy="40100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38200" y="617696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>
                <a:hlinkClick r:id="rId3"/>
              </a:rPr>
              <a:t>https://www.ptt.cc/ask/over18?from=%</a:t>
            </a:r>
            <a:r>
              <a:rPr lang="en-US" altLang="zh-TW" dirty="0" smtClean="0">
                <a:hlinkClick r:id="rId3"/>
              </a:rPr>
              <a:t>2Fbbs%2FGossiping%2FM.1498877137.A.D27.html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2654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99" y="493264"/>
            <a:ext cx="10021824" cy="592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02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6" y="0"/>
            <a:ext cx="107576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16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2670"/>
            <a:ext cx="12192001" cy="816333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菱形 6"/>
          <p:cNvSpPr/>
          <p:nvPr/>
        </p:nvSpPr>
        <p:spPr>
          <a:xfrm>
            <a:off x="2470298" y="-196703"/>
            <a:ext cx="7251404" cy="7251404"/>
          </a:xfrm>
          <a:prstGeom prst="diamond">
            <a:avLst/>
          </a:prstGeom>
          <a:solidFill>
            <a:srgbClr val="FFFF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4781550" y="2404087"/>
            <a:ext cx="2628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TW" altLang="en-US" sz="4000" spc="600">
                <a:latin typeface="Gen Shin Gothic Normal" charset="-128"/>
                <a:ea typeface="Gen Shin Gothic Normal" charset="-128"/>
                <a:cs typeface="Gen Shin Gothic Normal" charset="-128"/>
              </a:rPr>
              <a:t>發想動機</a:t>
            </a:r>
            <a:endParaRPr kumimoji="1" lang="en-US" altLang="zh-TW" sz="4000" spc="600">
              <a:latin typeface="Gen Shin Gothic Normal" charset="-128"/>
              <a:ea typeface="Gen Shin Gothic Normal" charset="-128"/>
              <a:cs typeface="Gen Shin Gothic Normal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4602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4711552" y="781736"/>
            <a:ext cx="27688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4400" spc="600">
                <a:latin typeface="Gen Shin Gothic Normal" charset="-128"/>
                <a:ea typeface="Gen Shin Gothic Normal" charset="-128"/>
                <a:cs typeface="Gen Shin Gothic Normal" charset="-128"/>
              </a:rPr>
              <a:t>發想動機</a:t>
            </a:r>
            <a:endParaRPr kumimoji="1" lang="en-US" altLang="zh-TW" sz="4400" spc="600">
              <a:latin typeface="Gen Shin Gothic Normal" charset="-128"/>
              <a:ea typeface="Gen Shin Gothic Normal" charset="-128"/>
              <a:cs typeface="Gen Shin Gothic Normal" charset="-128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4872369" y="-1324471"/>
            <a:ext cx="79930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000" spc="300">
                <a:latin typeface="Gen Shin Gothic Light" charset="-128"/>
                <a:ea typeface="Gen Shin Gothic Light" charset="-128"/>
                <a:cs typeface="Gen Shin Gothic Light" charset="-128"/>
              </a:rPr>
              <a:t>桃園機場捷運，周遭擁有百萬人口，連接台灣國際門面</a:t>
            </a:r>
            <a:endParaRPr kumimoji="1" lang="en-US" altLang="zh-TW" sz="2000" spc="300">
              <a:latin typeface="Gen Shin Gothic Light" charset="-128"/>
              <a:ea typeface="Gen Shin Gothic Light" charset="-128"/>
              <a:cs typeface="Gen Shin Gothic Light" charset="-128"/>
            </a:endParaRPr>
          </a:p>
          <a:p>
            <a:endParaRPr kumimoji="1" lang="en-US" altLang="zh-TW" sz="2000" spc="300">
              <a:latin typeface="Gen Shin Gothic Light" charset="-128"/>
              <a:ea typeface="Gen Shin Gothic Light" charset="-128"/>
              <a:cs typeface="Gen Shin Gothic Light" charset="-128"/>
            </a:endParaRPr>
          </a:p>
          <a:p>
            <a:r>
              <a:rPr kumimoji="1" lang="zh-TW" altLang="en-US" sz="2000" spc="300">
                <a:latin typeface="Gen Shin Gothic Light" charset="-128"/>
                <a:ea typeface="Gen Shin Gothic Light" charset="-128"/>
                <a:cs typeface="Gen Shin Gothic Light" charset="-128"/>
              </a:rPr>
              <a:t>旅運量無顯著上升，周遭許多場站不僅閒置狀況嚴重</a:t>
            </a:r>
          </a:p>
        </p:txBody>
      </p:sp>
      <p:sp>
        <p:nvSpPr>
          <p:cNvPr id="23" name="橢圓 22"/>
          <p:cNvSpPr/>
          <p:nvPr/>
        </p:nvSpPr>
        <p:spPr>
          <a:xfrm>
            <a:off x="7241658" y="2444392"/>
            <a:ext cx="2783066" cy="2783066"/>
          </a:xfrm>
          <a:prstGeom prst="ellipse">
            <a:avLst/>
          </a:prstGeom>
          <a:solidFill>
            <a:srgbClr val="D72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橢圓 24"/>
          <p:cNvSpPr/>
          <p:nvPr/>
        </p:nvSpPr>
        <p:spPr>
          <a:xfrm>
            <a:off x="2106358" y="2444392"/>
            <a:ext cx="2783066" cy="2783066"/>
          </a:xfrm>
          <a:prstGeom prst="ellipse">
            <a:avLst/>
          </a:prstGeom>
          <a:solidFill>
            <a:srgbClr val="0197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6" name="文字方塊 25"/>
          <p:cNvSpPr txBox="1"/>
          <p:nvPr/>
        </p:nvSpPr>
        <p:spPr>
          <a:xfrm>
            <a:off x="2307711" y="3405038"/>
            <a:ext cx="23803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2000" spc="300">
                <a:solidFill>
                  <a:srgbClr val="FFFFF6"/>
                </a:solidFill>
                <a:latin typeface="Gen Shin Gothic Normal" charset="-128"/>
                <a:ea typeface="Gen Shin Gothic Normal" charset="-128"/>
                <a:cs typeface="Gen Shin Gothic Normal" charset="-128"/>
              </a:rPr>
              <a:t>周遭百萬人口</a:t>
            </a:r>
            <a:endParaRPr kumimoji="1" lang="en-US" altLang="zh-TW" sz="2000" spc="300">
              <a:solidFill>
                <a:srgbClr val="FFFFF6"/>
              </a:solidFill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 algn="ctr"/>
            <a:endParaRPr kumimoji="1" lang="en-US" altLang="zh-TW" sz="1000" spc="300">
              <a:solidFill>
                <a:srgbClr val="FFFFF6"/>
              </a:solidFill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 algn="ctr"/>
            <a:r>
              <a:rPr kumimoji="1" lang="zh-TW" altLang="en-US" sz="2000" spc="300">
                <a:solidFill>
                  <a:srgbClr val="FFFFF6"/>
                </a:solidFill>
                <a:latin typeface="Gen Shin Gothic Normal" charset="-128"/>
                <a:ea typeface="Gen Shin Gothic Normal" charset="-128"/>
                <a:cs typeface="Gen Shin Gothic Normal" charset="-128"/>
              </a:rPr>
              <a:t>連接國際門面</a:t>
            </a:r>
          </a:p>
        </p:txBody>
      </p:sp>
      <p:sp>
        <p:nvSpPr>
          <p:cNvPr id="27" name="文字方塊 26"/>
          <p:cNvSpPr txBox="1"/>
          <p:nvPr/>
        </p:nvSpPr>
        <p:spPr>
          <a:xfrm>
            <a:off x="7443010" y="3405038"/>
            <a:ext cx="23803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2000" spc="300">
                <a:solidFill>
                  <a:srgbClr val="FFFFF6"/>
                </a:solidFill>
                <a:latin typeface="Gen Shin Gothic Normal" charset="-128"/>
                <a:ea typeface="Gen Shin Gothic Normal" charset="-128"/>
                <a:cs typeface="Gen Shin Gothic Normal" charset="-128"/>
              </a:rPr>
              <a:t>旅運量無法上升</a:t>
            </a:r>
            <a:endParaRPr kumimoji="1" lang="en-US" altLang="zh-TW" sz="2000" spc="300">
              <a:solidFill>
                <a:srgbClr val="FFFFF6"/>
              </a:solidFill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 algn="ctr"/>
            <a:endParaRPr kumimoji="1" lang="en-US" altLang="zh-TW" sz="1000" spc="300">
              <a:solidFill>
                <a:srgbClr val="FFFFF6"/>
              </a:solidFill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 algn="ctr"/>
            <a:r>
              <a:rPr kumimoji="1" lang="zh-TW" altLang="en-US" sz="2000" spc="300">
                <a:solidFill>
                  <a:srgbClr val="FFFFF6"/>
                </a:solidFill>
                <a:latin typeface="Gen Shin Gothic Normal" charset="-128"/>
                <a:ea typeface="Gen Shin Gothic Normal" charset="-128"/>
                <a:cs typeface="Gen Shin Gothic Normal" charset="-128"/>
              </a:rPr>
              <a:t>場站閒置嚴重</a:t>
            </a:r>
          </a:p>
        </p:txBody>
      </p:sp>
      <p:sp>
        <p:nvSpPr>
          <p:cNvPr id="28" name="矩形 27"/>
          <p:cNvSpPr/>
          <p:nvPr/>
        </p:nvSpPr>
        <p:spPr>
          <a:xfrm>
            <a:off x="439479" y="356191"/>
            <a:ext cx="11313042" cy="6145618"/>
          </a:xfrm>
          <a:prstGeom prst="rect">
            <a:avLst/>
          </a:prstGeom>
          <a:noFill/>
          <a:ln w="984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7999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2670"/>
            <a:ext cx="12192001" cy="816333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菱形 6"/>
          <p:cNvSpPr/>
          <p:nvPr/>
        </p:nvSpPr>
        <p:spPr>
          <a:xfrm>
            <a:off x="2470298" y="-196703"/>
            <a:ext cx="7251404" cy="7251404"/>
          </a:xfrm>
          <a:prstGeom prst="diamond">
            <a:avLst/>
          </a:prstGeom>
          <a:solidFill>
            <a:srgbClr val="FFFF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4781550" y="2404087"/>
            <a:ext cx="2628900" cy="1156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TW" altLang="en-US" sz="4000" spc="600">
                <a:latin typeface="Gen Shin Gothic Normal" charset="-128"/>
                <a:ea typeface="Gen Shin Gothic Normal" charset="-128"/>
                <a:cs typeface="Gen Shin Gothic Normal" charset="-128"/>
              </a:rPr>
              <a:t>引用數據</a:t>
            </a:r>
            <a:endParaRPr kumimoji="1" lang="en-US" altLang="zh-TW" sz="4000" spc="600">
              <a:latin typeface="Gen Shin Gothic Normal" charset="-128"/>
              <a:ea typeface="Gen Shin Gothic Normal" charset="-128"/>
              <a:cs typeface="Gen Shin Gothic Normal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5665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1105786" y="1360967"/>
            <a:ext cx="2360428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400" spc="600">
                <a:latin typeface="Gen Shin Gothic Normal" charset="-128"/>
                <a:ea typeface="Gen Shin Gothic Normal" charset="-128"/>
                <a:cs typeface="Gen Shin Gothic Normal" charset="-128"/>
              </a:rPr>
              <a:t>引用</a:t>
            </a:r>
            <a:endParaRPr kumimoji="1" lang="en-US" altLang="zh-TW" sz="4400" spc="600"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 algn="ctr"/>
            <a:endParaRPr kumimoji="1" lang="en-US" altLang="zh-TW" sz="800" spc="600">
              <a:latin typeface="Gen Shin Gothic Normal" charset="-128"/>
              <a:ea typeface="Gen Shin Gothic Normal" charset="-128"/>
              <a:cs typeface="Gen Shin Gothic Normal" charset="-128"/>
            </a:endParaRPr>
          </a:p>
          <a:p>
            <a:pPr algn="ctr"/>
            <a:r>
              <a:rPr kumimoji="1" lang="zh-TW" altLang="en-US" sz="4400" spc="600">
                <a:latin typeface="Gen Shin Gothic Normal" charset="-128"/>
                <a:ea typeface="Gen Shin Gothic Normal" charset="-128"/>
                <a:cs typeface="Gen Shin Gothic Normal" charset="-128"/>
              </a:rPr>
              <a:t>數據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4295553" y="1828800"/>
            <a:ext cx="55501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TW" sz="2800" spc="300" dirty="0">
                <a:latin typeface="Gen Shin Gothic Light" charset="-128"/>
                <a:ea typeface="Gen Shin Gothic Light" charset="-128"/>
                <a:cs typeface="Gen Shin Gothic Light" charset="-128"/>
              </a:rPr>
              <a:t>2017/03 </a:t>
            </a:r>
            <a:r>
              <a:rPr kumimoji="1" lang="zh-TW" altLang="en-US" sz="2800" spc="300" dirty="0">
                <a:latin typeface="Gen Shin Gothic Light" charset="-128"/>
                <a:ea typeface="Gen Shin Gothic Light" charset="-128"/>
                <a:cs typeface="Gen Shin Gothic Light" charset="-128"/>
              </a:rPr>
              <a:t>至 </a:t>
            </a:r>
            <a:r>
              <a:rPr kumimoji="1" lang="en-US" altLang="zh-TW" sz="2800" spc="300" dirty="0">
                <a:latin typeface="Gen Shin Gothic Light" charset="-128"/>
                <a:ea typeface="Gen Shin Gothic Light" charset="-128"/>
                <a:cs typeface="Gen Shin Gothic Light" charset="-128"/>
              </a:rPr>
              <a:t>2017/09</a:t>
            </a:r>
          </a:p>
          <a:p>
            <a:pPr>
              <a:lnSpc>
                <a:spcPct val="150000"/>
              </a:lnSpc>
            </a:pPr>
            <a:r>
              <a:rPr kumimoji="1" lang="zh-TW" altLang="en-US" sz="2800" spc="300" dirty="0">
                <a:latin typeface="Gen Shin Gothic Light" charset="-128"/>
                <a:ea typeface="Gen Shin Gothic Light" charset="-128"/>
                <a:cs typeface="Gen Shin Gothic Light" charset="-128"/>
              </a:rPr>
              <a:t>台北捷運各站每日運量</a:t>
            </a:r>
            <a:endParaRPr kumimoji="1" lang="en-US" altLang="zh-TW" sz="2800" spc="300" dirty="0">
              <a:latin typeface="Gen Shin Gothic Light" charset="-128"/>
              <a:ea typeface="Gen Shin Gothic Light" charset="-128"/>
              <a:cs typeface="Gen Shin Gothic Light" charset="-128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2800" spc="300" dirty="0">
                <a:latin typeface="Gen Shin Gothic Light" charset="-128"/>
                <a:ea typeface="Gen Shin Gothic Light" charset="-128"/>
                <a:cs typeface="Gen Shin Gothic Light" charset="-128"/>
              </a:rPr>
              <a:t>桃園機場捷運系統每日運量</a:t>
            </a:r>
            <a:endParaRPr kumimoji="1" lang="en-US" altLang="zh-TW" sz="2800" spc="300" dirty="0">
              <a:latin typeface="Gen Shin Gothic Light" charset="-128"/>
              <a:ea typeface="Gen Shin Gothic Light" charset="-128"/>
              <a:cs typeface="Gen Shin Gothic Light" charset="-128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2800" spc="300" dirty="0">
                <a:latin typeface="Gen Shin Gothic Light" charset="-128"/>
                <a:ea typeface="Gen Shin Gothic Light" charset="-128"/>
                <a:cs typeface="Gen Shin Gothic Light" charset="-128"/>
              </a:rPr>
              <a:t>桃園機場出入境每日人數</a:t>
            </a:r>
            <a:endParaRPr kumimoji="1" lang="en-US" altLang="zh-TW" sz="2800" spc="300" dirty="0">
              <a:latin typeface="Gen Shin Gothic Light" charset="-128"/>
              <a:ea typeface="Gen Shin Gothic Light" charset="-128"/>
              <a:cs typeface="Gen Shin Gothic Light" charset="-128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2800" spc="300" dirty="0">
                <a:latin typeface="Gen Shin Gothic Light" charset="-128"/>
                <a:ea typeface="Gen Shin Gothic Light" charset="-128"/>
                <a:cs typeface="Gen Shin Gothic Light" charset="-128"/>
              </a:rPr>
              <a:t>台北捷運各站周邊地理資訊</a:t>
            </a:r>
            <a:endParaRPr kumimoji="1" lang="en-US" altLang="zh-TW" sz="2800" spc="300" dirty="0">
              <a:latin typeface="Gen Shin Gothic Light" charset="-128"/>
              <a:ea typeface="Gen Shin Gothic Light" charset="-128"/>
              <a:cs typeface="Gen Shin Gothic Light" charset="-128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2800" spc="300" dirty="0">
                <a:latin typeface="Gen Shin Gothic Light" charset="-128"/>
                <a:ea typeface="Gen Shin Gothic Light" charset="-128"/>
                <a:cs typeface="Gen Shin Gothic Light" charset="-128"/>
              </a:rPr>
              <a:t>台北實價登錄房價</a:t>
            </a:r>
          </a:p>
        </p:txBody>
      </p:sp>
      <p:sp>
        <p:nvSpPr>
          <p:cNvPr id="7" name="矩形 6"/>
          <p:cNvSpPr/>
          <p:nvPr/>
        </p:nvSpPr>
        <p:spPr>
          <a:xfrm>
            <a:off x="439479" y="356191"/>
            <a:ext cx="11313042" cy="6145618"/>
          </a:xfrm>
          <a:prstGeom prst="rect">
            <a:avLst/>
          </a:prstGeom>
          <a:noFill/>
          <a:ln w="984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83909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273</Words>
  <Application>Microsoft Office PowerPoint</Application>
  <PresentationFormat>寬螢幕</PresentationFormat>
  <Paragraphs>77</Paragraphs>
  <Slides>25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4" baseType="lpstr">
      <vt:lpstr>Gen Shin Gothic</vt:lpstr>
      <vt:lpstr>Gen Shin Gothic Light</vt:lpstr>
      <vt:lpstr>Gen Shin Gothic Normal</vt:lpstr>
      <vt:lpstr>微軟正黑體</vt:lpstr>
      <vt:lpstr>新細明體</vt:lpstr>
      <vt:lpstr>Arial</vt:lpstr>
      <vt:lpstr>Calibri</vt:lpstr>
      <vt:lpstr>Calibri Light</vt:lpstr>
      <vt:lpstr>Office 佈景主題</vt:lpstr>
      <vt:lpstr>PowerPoint 簡報</vt:lpstr>
      <vt:lpstr>大綱</vt:lpstr>
      <vt:lpstr>桃園人 完全不知道機捷是為了誰</vt:lpstr>
      <vt:lpstr>PowerPoint 簡報</vt:lpstr>
      <vt:lpstr>PowerPoint 簡報</vt:lpstr>
      <vt:lpstr>簡介</vt:lpstr>
      <vt:lpstr>PowerPoint 簡報</vt:lpstr>
      <vt:lpstr>簡介</vt:lpstr>
      <vt:lpstr>PowerPoint 簡報</vt:lpstr>
      <vt:lpstr>PowerPoint 簡報</vt:lpstr>
      <vt:lpstr>簡介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簡介</vt:lpstr>
      <vt:lpstr>PowerPoint 簡報</vt:lpstr>
      <vt:lpstr>PowerPoint 簡報</vt:lpstr>
      <vt:lpstr>簡介</vt:lpstr>
      <vt:lpstr>PowerPoint 簡報</vt:lpstr>
      <vt:lpstr>PowerPoint 簡報</vt:lpstr>
      <vt:lpstr>簡介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Hsu大源哥</cp:lastModifiedBy>
  <cp:revision>35</cp:revision>
  <dcterms:created xsi:type="dcterms:W3CDTF">2017-11-25T05:54:53Z</dcterms:created>
  <dcterms:modified xsi:type="dcterms:W3CDTF">2017-11-25T08:23:38Z</dcterms:modified>
</cp:coreProperties>
</file>